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98" r:id="rId6"/>
    <p:sldId id="299" r:id="rId7"/>
    <p:sldId id="300" r:id="rId8"/>
    <p:sldId id="262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4923" autoAdjust="0"/>
  </p:normalViewPr>
  <p:slideViewPr>
    <p:cSldViewPr snapToGrid="0" showGuides="1">
      <p:cViewPr varScale="1">
        <p:scale>
          <a:sx n="110" d="100"/>
          <a:sy n="110" d="100"/>
        </p:scale>
        <p:origin x="970" y="91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17/12/2023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17/12/2023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xmlns="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xmlns="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xmlns="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xmlns="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9" r:id="rId14"/>
    <p:sldLayoutId id="2147483680" r:id="rId15"/>
    <p:sldLayoutId id="2147483681" r:id="rId16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769" y="905769"/>
            <a:ext cx="4908062" cy="3046134"/>
          </a:xfrm>
        </p:spPr>
        <p:txBody>
          <a:bodyPr/>
          <a:lstStyle/>
          <a:p>
            <a:r>
              <a:rPr lang="en-US" sz="4800" dirty="0"/>
              <a:t>SMS SPAM Detection using Machine learning </a:t>
            </a:r>
            <a:br>
              <a:rPr lang="en-US" sz="48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480" y="3404678"/>
            <a:ext cx="4908062" cy="1109509"/>
          </a:xfrm>
        </p:spPr>
        <p:txBody>
          <a:bodyPr>
            <a:noAutofit/>
          </a:bodyPr>
          <a:lstStyle/>
          <a:p>
            <a:r>
              <a:rPr lang="en-US" sz="1200" b="1" dirty="0">
                <a:latin typeface="Raleway" pitchFamily="2" charset="0"/>
              </a:rPr>
              <a:t>By Ahmed </a:t>
            </a:r>
            <a:r>
              <a:rPr lang="en-US" sz="1200" b="1" dirty="0" err="1">
                <a:latin typeface="Raleway" pitchFamily="2" charset="0"/>
              </a:rPr>
              <a:t>AbdelRahman</a:t>
            </a:r>
            <a:endParaRPr lang="en-US" sz="1200" b="1" dirty="0">
              <a:latin typeface="Raleway" pitchFamily="2" charset="0"/>
            </a:endParaRPr>
          </a:p>
          <a:p>
            <a:r>
              <a:rPr lang="en-US" sz="1200" b="1" dirty="0">
                <a:latin typeface="Raleway" pitchFamily="2" charset="0"/>
              </a:rPr>
              <a:t>Ahmed Ayman</a:t>
            </a:r>
          </a:p>
          <a:p>
            <a:r>
              <a:rPr lang="en-US" sz="1200" b="1" dirty="0">
                <a:latin typeface="Raleway" pitchFamily="2" charset="0"/>
              </a:rPr>
              <a:t>Ahmed Mohammed Adel</a:t>
            </a:r>
          </a:p>
          <a:p>
            <a:r>
              <a:rPr lang="en-US" sz="1200" b="1" dirty="0">
                <a:latin typeface="Raleway" pitchFamily="2" charset="0"/>
              </a:rPr>
              <a:t>Ahmed Mohammed </a:t>
            </a:r>
            <a:r>
              <a:rPr lang="en-US" sz="1200" b="1" dirty="0" err="1">
                <a:latin typeface="Raleway" pitchFamily="2" charset="0"/>
              </a:rPr>
              <a:t>AbdelSadek</a:t>
            </a:r>
            <a:endParaRPr lang="en-US" sz="1200" b="1" dirty="0">
              <a:latin typeface="Raleway" pitchFamily="2" charset="0"/>
            </a:endParaRPr>
          </a:p>
          <a:p>
            <a:r>
              <a:rPr lang="en-US" sz="1200" b="1" dirty="0">
                <a:latin typeface="Raleway" pitchFamily="2" charset="0"/>
              </a:rPr>
              <a:t>Bassel AbdelRahim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xmlns="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xmlns="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xmlns="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85042" y="2919604"/>
            <a:ext cx="2911304" cy="23831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CF3101D4-854B-D3B5-98D4-CF49605C45FE}"/>
              </a:ext>
            </a:extLst>
          </p:cNvPr>
          <p:cNvSpPr txBox="1">
            <a:spLocks/>
          </p:cNvSpPr>
          <p:nvPr/>
        </p:nvSpPr>
        <p:spPr>
          <a:xfrm>
            <a:off x="433194" y="3397149"/>
            <a:ext cx="4908062" cy="110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Ralew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3D3A17D4-B40A-C2B0-0D95-398F7CD29171}"/>
              </a:ext>
            </a:extLst>
          </p:cNvPr>
          <p:cNvSpPr txBox="1">
            <a:spLocks/>
          </p:cNvSpPr>
          <p:nvPr/>
        </p:nvSpPr>
        <p:spPr>
          <a:xfrm>
            <a:off x="223699" y="3404677"/>
            <a:ext cx="4908062" cy="110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aleway" pitchFamily="2" charset="0"/>
              </a:rPr>
              <a:t>Supervised by </a:t>
            </a:r>
          </a:p>
          <a:p>
            <a:r>
              <a:rPr lang="en-US" b="1" dirty="0">
                <a:latin typeface="Raleway" pitchFamily="2" charset="0"/>
              </a:rPr>
              <a:t>Dr/ </a:t>
            </a:r>
            <a:r>
              <a:rPr lang="en-US" b="1" dirty="0" err="1">
                <a:latin typeface="Raleway" pitchFamily="2" charset="0"/>
              </a:rPr>
              <a:t>Diaa</a:t>
            </a:r>
            <a:r>
              <a:rPr lang="en-US" b="1" dirty="0">
                <a:latin typeface="Raleway" pitchFamily="2" charset="0"/>
              </a:rPr>
              <a:t> Salama </a:t>
            </a:r>
            <a:r>
              <a:rPr lang="en-US" b="1" dirty="0" err="1">
                <a:latin typeface="Raleway" pitchFamily="2" charset="0"/>
              </a:rPr>
              <a:t>AbdElminaam</a:t>
            </a:r>
            <a:endParaRPr lang="en-US" b="1" dirty="0">
              <a:latin typeface="Raleway" pitchFamily="2" charset="0"/>
            </a:endParaRPr>
          </a:p>
          <a:p>
            <a:r>
              <a:rPr lang="en-US" b="1" dirty="0">
                <a:latin typeface="Raleway" pitchFamily="2" charset="0"/>
              </a:rPr>
              <a:t>&amp;</a:t>
            </a:r>
          </a:p>
          <a:p>
            <a:r>
              <a:rPr lang="en-US" b="1" dirty="0">
                <a:latin typeface="Raleway" pitchFamily="2" charset="0"/>
              </a:rPr>
              <a:t>Eng/ Tarek Talaat</a:t>
            </a: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BBCB5CE4-6EC8-D442-77CE-37C055BD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6CBE0209-77DC-2145-42FA-606A9CADB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18C4353-FF36-0B11-0948-F823F77B8D9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ángulo 10">
            <a:extLst>
              <a:ext uri="{FF2B5EF4-FFF2-40B4-BE49-F238E27FC236}">
                <a16:creationId xmlns:a16="http://schemas.microsoft.com/office/drawing/2014/main" xmlns="" id="{788886F6-963C-8FA9-5E21-52621D6A221A}"/>
              </a:ext>
            </a:extLst>
          </p:cNvPr>
          <p:cNvSpPr/>
          <p:nvPr/>
        </p:nvSpPr>
        <p:spPr>
          <a:xfrm>
            <a:off x="3899503" y="1413315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89364AE1-A1A2-18E9-B22F-A6D5A58C6D0B}"/>
              </a:ext>
            </a:extLst>
          </p:cNvPr>
          <p:cNvSpPr txBox="1">
            <a:spLocks/>
          </p:cNvSpPr>
          <p:nvPr/>
        </p:nvSpPr>
        <p:spPr>
          <a:xfrm>
            <a:off x="3869343" y="1541952"/>
            <a:ext cx="1465634" cy="729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5000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77EAA9-09AE-07A0-1FC0-B52CF4F6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</a:t>
            </a:r>
            <a:r>
              <a:rPr lang="en-US" sz="4000" baseline="30000" dirty="0"/>
              <a:t>st</a:t>
            </a:r>
            <a:r>
              <a:rPr lang="en-US" sz="4000" dirty="0"/>
              <a:t> Dataset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B0A47B7D-A8E0-7EE9-285A-25A72E9F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9" y="1268016"/>
            <a:ext cx="6006341" cy="3763974"/>
          </a:xfrm>
        </p:spPr>
      </p:pic>
    </p:spTree>
    <p:extLst>
      <p:ext uri="{BB962C8B-B14F-4D97-AF65-F5344CB8AC3E}">
        <p14:creationId xmlns:p14="http://schemas.microsoft.com/office/powerpoint/2010/main" val="2544469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910E6-0A8B-211F-C021-859CC27E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2</a:t>
            </a:r>
            <a:r>
              <a:rPr lang="en-US" sz="3600" baseline="30000" dirty="0"/>
              <a:t>nd</a:t>
            </a:r>
            <a:r>
              <a:rPr lang="en-US" sz="3600" dirty="0"/>
              <a:t> Dataset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A29EA4-469D-E4AF-85CA-3477AE05B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63" y="1268016"/>
            <a:ext cx="5838474" cy="3634546"/>
          </a:xfrm>
        </p:spPr>
      </p:pic>
    </p:spTree>
    <p:extLst>
      <p:ext uri="{BB962C8B-B14F-4D97-AF65-F5344CB8AC3E}">
        <p14:creationId xmlns:p14="http://schemas.microsoft.com/office/powerpoint/2010/main" val="330451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BE5778-C65B-0BB4-D1A1-26008A17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3</a:t>
            </a:r>
            <a:r>
              <a:rPr lang="en-US" sz="3600" baseline="30000" dirty="0"/>
              <a:t>rd</a:t>
            </a:r>
            <a:r>
              <a:rPr lang="en-US" sz="3600" dirty="0"/>
              <a:t> Dataset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770845F-A69A-5D26-7770-F19B04C59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15" y="1268016"/>
            <a:ext cx="5914569" cy="3691696"/>
          </a:xfrm>
        </p:spPr>
      </p:pic>
    </p:spTree>
    <p:extLst>
      <p:ext uri="{BB962C8B-B14F-4D97-AF65-F5344CB8AC3E}">
        <p14:creationId xmlns:p14="http://schemas.microsoft.com/office/powerpoint/2010/main" val="37499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965008-AA23-C368-477B-CD9F9501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333475"/>
            <a:ext cx="7696200" cy="71556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Rectángulo 10">
            <a:extLst>
              <a:ext uri="{FF2B5EF4-FFF2-40B4-BE49-F238E27FC236}">
                <a16:creationId xmlns:a16="http://schemas.microsoft.com/office/drawing/2014/main" xmlns="" id="{96D3EF58-9F97-E793-81B1-69D2FF2B065C}"/>
              </a:ext>
            </a:extLst>
          </p:cNvPr>
          <p:cNvSpPr/>
          <p:nvPr/>
        </p:nvSpPr>
        <p:spPr>
          <a:xfrm>
            <a:off x="3869343" y="1413315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7A2338E1-335A-52C2-FC27-7A560D9CED63}"/>
              </a:ext>
            </a:extLst>
          </p:cNvPr>
          <p:cNvSpPr txBox="1">
            <a:spLocks/>
          </p:cNvSpPr>
          <p:nvPr/>
        </p:nvSpPr>
        <p:spPr>
          <a:xfrm>
            <a:off x="3839183" y="1541952"/>
            <a:ext cx="1465634" cy="729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5000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294E27C-6E62-604A-8B2A-5AD3DCC0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28725"/>
            <a:ext cx="7886700" cy="4043363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+ Machine learning is a highly effective and robust approach for detecting SMS spam messages, addressing the challenge of unwanted texts.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=</a:t>
            </a:r>
            <a:r>
              <a:rPr lang="en-US" sz="16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Algorithm Performance: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Various algorithms and features enhance classification accuracy.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Support Vector Machines (SVM) outperformed, achieving an average accuracy of 98.57%, making it the best algorithm for SMS spam detection.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= </a:t>
            </a: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Versatility of Machine Learning: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Beyond spam detection, machine learning is applicable in diverse fields.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Predictive capabilities extend to stock prices, sports match outcomes, and problem-solving.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= </a:t>
            </a: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Continuous Improvement: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Machine learning is a valuable tool for humanity, providing solutions and insights.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Ongoing advancements ensure continual improvement and better results over time.</a:t>
            </a:r>
            <a:b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3F33FB5-46D8-2E32-BD4E-BFBD1578F228}"/>
              </a:ext>
            </a:extLst>
          </p:cNvPr>
          <p:cNvSpPr txBox="1">
            <a:spLocks/>
          </p:cNvSpPr>
          <p:nvPr/>
        </p:nvSpPr>
        <p:spPr>
          <a:xfrm>
            <a:off x="673894" y="670917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0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74306D-034E-0963-32BE-70714A22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731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xmlns="" id="{D2310A4E-A567-43B2-BEBA-2E7C53EF8A80}"/>
              </a:ext>
            </a:extLst>
          </p:cNvPr>
          <p:cNvSpPr/>
          <p:nvPr/>
        </p:nvSpPr>
        <p:spPr>
          <a:xfrm>
            <a:off x="4138160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xmlns="" id="{92206F08-2053-448C-BBCF-AA4077CB2989}"/>
              </a:ext>
            </a:extLst>
          </p:cNvPr>
          <p:cNvSpPr/>
          <p:nvPr/>
        </p:nvSpPr>
        <p:spPr>
          <a:xfrm>
            <a:off x="679507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xmlns="" id="{57D92985-D460-4924-B350-818A2DC69DB9}"/>
              </a:ext>
            </a:extLst>
          </p:cNvPr>
          <p:cNvSpPr/>
          <p:nvPr/>
        </p:nvSpPr>
        <p:spPr>
          <a:xfrm>
            <a:off x="267243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xmlns="" id="{5E92E04F-CAF6-4C7A-A852-6037C0E751F3}"/>
              </a:ext>
            </a:extLst>
          </p:cNvPr>
          <p:cNvSpPr/>
          <p:nvPr/>
        </p:nvSpPr>
        <p:spPr>
          <a:xfrm>
            <a:off x="5603889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xmlns="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/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/>
          <a:lstStyle/>
          <a:p>
            <a:r>
              <a:rPr lang="es-ES" dirty="0" err="1"/>
              <a:t>Related</a:t>
            </a:r>
            <a:r>
              <a:rPr lang="es-ES" dirty="0"/>
              <a:t> Works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821154" y="3617200"/>
            <a:ext cx="2382371" cy="392482"/>
          </a:xfrm>
        </p:spPr>
        <p:txBody>
          <a:bodyPr/>
          <a:lstStyle/>
          <a:p>
            <a:r>
              <a:rPr lang="es-ES" dirty="0" err="1"/>
              <a:t>Conclusion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678309" y="3102892"/>
            <a:ext cx="718836" cy="392482"/>
          </a:xfrm>
        </p:spPr>
        <p:txBody>
          <a:bodyPr/>
          <a:lstStyle/>
          <a:p>
            <a:r>
              <a:rPr lang="es-ES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915083" y="3648636"/>
            <a:ext cx="2382370" cy="392482"/>
          </a:xfrm>
        </p:spPr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&amp; </a:t>
            </a:r>
            <a:r>
              <a:rPr lang="es-ES" dirty="0" err="1"/>
              <a:t>Analysis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2724934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xmlns="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/>
          <a:lstStyle/>
          <a:p>
            <a:r>
              <a:rPr lang="es-ES" dirty="0" err="1"/>
              <a:t>Methodology</a:t>
            </a:r>
            <a:endParaRPr lang="es-ES" dirty="0"/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xmlns="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/>
          <a:lstStyle/>
          <a:p>
            <a:r>
              <a:rPr lang="es-ES"/>
              <a:t>03</a:t>
            </a:r>
            <a:endParaRPr lang="es-ES" dirty="0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xmlns="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xmlns="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xmlns="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xmlns="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A4C38B-A515-EA54-06E4-FB666E186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D2E6A5E-3D0A-F0D7-022E-19F2999EA9F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9E7A116-B119-EE4A-E1B0-97F4241EDDD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FF0DE1-854E-E84B-EF7A-653BB6791E51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3F14B343-23F6-B99D-237C-CBE9DC02BC2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F9942C-9F13-5E3A-0178-6280F271DA6E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4" grpId="0" animBg="1"/>
      <p:bldP spid="17" grpId="0" build="p"/>
      <p:bldP spid="21" grpId="0" build="p"/>
      <p:bldP spid="27" grpId="0" build="p"/>
      <p:bldP spid="28" grpId="0" build="p"/>
      <p:bldP spid="30" grpId="0" build="p"/>
      <p:bldP spid="31" grpId="0" build="p"/>
      <p:bldP spid="33" grpId="0" build="p"/>
      <p:bldP spid="34" grpId="0" build="p"/>
      <p:bldP spid="110" grpId="0" build="p"/>
      <p:bldP spid="111" grpId="0" build="p"/>
      <p:bldP spid="1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xmlns="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xmlns="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xmlns="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xmlns="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882" y="1918386"/>
            <a:ext cx="5278037" cy="2617470"/>
          </a:xfrm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SMS spam detection is crucial in modern communication, addressing the rising challenge of unsolicited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Privacy and security concerns underscore the need for robust detection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Global Impact of SMS Spam: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Widespread use of SMS necessitates effective spam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Decreasing costs of spamming have led to a surge in SMS spam.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Regional variations highlight the global nature of the problem.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algn="l"/>
            <a:r>
              <a:rPr lang="es-ES" dirty="0" err="1"/>
              <a:t>Introduction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F9A46EA-C36C-44E3-8D64-B85A0EE7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3" r="24986"/>
          <a:stretch/>
        </p:blipFill>
        <p:spPr>
          <a:xfrm>
            <a:off x="5264945" y="0"/>
            <a:ext cx="3879056" cy="5143500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xmlns="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xmlns="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xmlns="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 err="1"/>
              <a:t>Related</a:t>
            </a:r>
            <a:r>
              <a:rPr lang="es-ES" dirty="0"/>
              <a:t> Works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xmlns="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xmlns="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xmlns="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xmlns="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A6837E-E7F0-8576-6B16-B6055A126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490241"/>
            <a:ext cx="7696200" cy="1170688"/>
          </a:xfrm>
        </p:spPr>
        <p:txBody>
          <a:bodyPr/>
          <a:lstStyle/>
          <a:p>
            <a:r>
              <a:rPr lang="en-US" sz="2800" dirty="0"/>
              <a:t>We are not the first to people to do research on this problem. Many people, scientist works on this topic to find the best solution to overcome this problem.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41C6AA-FBB4-93F2-37B7-198C41EC5388}"/>
              </a:ext>
            </a:extLst>
          </p:cNvPr>
          <p:cNvSpPr txBox="1"/>
          <p:nvPr/>
        </p:nvSpPr>
        <p:spPr>
          <a:xfrm>
            <a:off x="2286000" y="10390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solidFill>
                  <a:schemeClr val="bg1"/>
                </a:solidFill>
              </a:rPr>
              <a:t>Related</a:t>
            </a:r>
            <a:r>
              <a:rPr lang="es-ES" sz="3600" b="1" dirty="0">
                <a:solidFill>
                  <a:schemeClr val="bg1"/>
                </a:solidFill>
              </a:rPr>
              <a:t> Works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1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78B7F7-DBDC-EEF1-E9C6-013CFE3F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845350"/>
            <a:ext cx="7696200" cy="64855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1DDD60-21F4-0A4B-81D8-7B655518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2991966"/>
            <a:ext cx="7696200" cy="111569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800" dirty="0"/>
              <a:t>Data description</a:t>
            </a:r>
          </a:p>
          <a:p>
            <a:pPr marL="342900" indent="-342900">
              <a:buAutoNum type="arabicParenR"/>
            </a:pPr>
            <a:r>
              <a:rPr lang="en-US" sz="2800" dirty="0"/>
              <a:t>Used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E567B6-D30E-1141-A8AC-D71F9725AA7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17752" y="617986"/>
            <a:ext cx="1465634" cy="729300"/>
          </a:xfrm>
        </p:spPr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5" name="Rectángulo 10">
            <a:extLst>
              <a:ext uri="{FF2B5EF4-FFF2-40B4-BE49-F238E27FC236}">
                <a16:creationId xmlns:a16="http://schemas.microsoft.com/office/drawing/2014/main" xmlns="" id="{8AD54934-F5B7-9F92-0604-50918368BCAD}"/>
              </a:ext>
            </a:extLst>
          </p:cNvPr>
          <p:cNvSpPr/>
          <p:nvPr/>
        </p:nvSpPr>
        <p:spPr>
          <a:xfrm>
            <a:off x="3764568" y="427126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8BB28B71-1015-5E90-99B6-A3A6285FDB68}"/>
              </a:ext>
            </a:extLst>
          </p:cNvPr>
          <p:cNvSpPr txBox="1">
            <a:spLocks/>
          </p:cNvSpPr>
          <p:nvPr/>
        </p:nvSpPr>
        <p:spPr>
          <a:xfrm>
            <a:off x="3734408" y="555763"/>
            <a:ext cx="1465634" cy="729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5000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s-ES" sz="3200" dirty="0"/>
              <a:t>1) </a:t>
            </a:r>
            <a:r>
              <a:rPr lang="es-ES" sz="3200" dirty="0" err="1"/>
              <a:t>Dataset</a:t>
            </a:r>
            <a:r>
              <a:rPr lang="es-ES" sz="3200" dirty="0"/>
              <a:t> </a:t>
            </a:r>
            <a:r>
              <a:rPr lang="en-US" sz="3200" dirty="0"/>
              <a:t>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90532" y="2396215"/>
            <a:ext cx="7236846" cy="213121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first dataset named SMS Spam Detection </a:t>
            </a:r>
            <a:r>
              <a:rPr lang="en-US" sz="1800" dirty="0" err="1"/>
              <a:t>Applicationit</a:t>
            </a:r>
            <a:r>
              <a:rPr lang="en-US" sz="1800" dirty="0"/>
              <a:t> has 5,572 records.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second dataset named Spam SMS Classification and it has 4,457 records.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third dataset named Filtering mobile phone spam and it has 5,559 records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9082AD20-6E2C-4BFD-90A2-CB082EB90141}"/>
              </a:ext>
            </a:extLst>
          </p:cNvPr>
          <p:cNvSpPr/>
          <p:nvPr/>
        </p:nvSpPr>
        <p:spPr>
          <a:xfrm>
            <a:off x="7373946" y="1176878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xmlns="" id="{ECD62688-DA11-441B-B773-8E127F09B2FF}"/>
              </a:ext>
            </a:extLst>
          </p:cNvPr>
          <p:cNvGrpSpPr/>
          <p:nvPr/>
        </p:nvGrpSpPr>
        <p:grpSpPr>
          <a:xfrm>
            <a:off x="7627378" y="1430314"/>
            <a:ext cx="377055" cy="377048"/>
            <a:chOff x="1538236" y="3892542"/>
            <a:chExt cx="377055" cy="377048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xmlns="" id="{DD6D670B-AA89-4A3D-B7A9-5906E7DF592C}"/>
                </a:ext>
              </a:extLst>
            </p:cNvPr>
            <p:cNvSpPr/>
            <p:nvPr/>
          </p:nvSpPr>
          <p:spPr>
            <a:xfrm>
              <a:off x="1627254" y="3981573"/>
              <a:ext cx="198998" cy="198984"/>
            </a:xfrm>
            <a:custGeom>
              <a:avLst/>
              <a:gdLst>
                <a:gd name="connsiteX0" fmla="*/ 198999 w 198998"/>
                <a:gd name="connsiteY0" fmla="*/ 198985 h 198984"/>
                <a:gd name="connsiteX1" fmla="*/ 0 w 198998"/>
                <a:gd name="connsiteY1" fmla="*/ 198985 h 198984"/>
                <a:gd name="connsiteX2" fmla="*/ 0 w 198998"/>
                <a:gd name="connsiteY2" fmla="*/ 0 h 198984"/>
                <a:gd name="connsiteX3" fmla="*/ 198985 w 198998"/>
                <a:gd name="connsiteY3" fmla="*/ 0 h 198984"/>
                <a:gd name="connsiteX4" fmla="*/ 22106 w 198998"/>
                <a:gd name="connsiteY4" fmla="*/ 176893 h 198984"/>
                <a:gd name="connsiteX5" fmla="*/ 176906 w 198998"/>
                <a:gd name="connsiteY5" fmla="*/ 176893 h 198984"/>
                <a:gd name="connsiteX6" fmla="*/ 176906 w 198998"/>
                <a:gd name="connsiteY6" fmla="*/ 22092 h 198984"/>
                <a:gd name="connsiteX7" fmla="*/ 22106 w 198998"/>
                <a:gd name="connsiteY7" fmla="*/ 22092 h 1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8" h="198984">
                  <a:moveTo>
                    <a:pt x="198999" y="198985"/>
                  </a:moveTo>
                  <a:lnTo>
                    <a:pt x="0" y="198985"/>
                  </a:lnTo>
                  <a:lnTo>
                    <a:pt x="0" y="0"/>
                  </a:lnTo>
                  <a:lnTo>
                    <a:pt x="198985" y="0"/>
                  </a:lnTo>
                  <a:close/>
                  <a:moveTo>
                    <a:pt x="22106" y="176893"/>
                  </a:moveTo>
                  <a:lnTo>
                    <a:pt x="176906" y="176893"/>
                  </a:lnTo>
                  <a:lnTo>
                    <a:pt x="176906" y="22092"/>
                  </a:lnTo>
                  <a:lnTo>
                    <a:pt x="22106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xmlns="" id="{1B0C6D8E-10FD-42B6-BB35-B25A770CC030}"/>
                </a:ext>
              </a:extLst>
            </p:cNvPr>
            <p:cNvSpPr/>
            <p:nvPr/>
          </p:nvSpPr>
          <p:spPr>
            <a:xfrm>
              <a:off x="1671453" y="4025758"/>
              <a:ext cx="110615" cy="110615"/>
            </a:xfrm>
            <a:custGeom>
              <a:avLst/>
              <a:gdLst>
                <a:gd name="connsiteX0" fmla="*/ 110615 w 110615"/>
                <a:gd name="connsiteY0" fmla="*/ 110616 h 110615"/>
                <a:gd name="connsiteX1" fmla="*/ 0 w 110615"/>
                <a:gd name="connsiteY1" fmla="*/ 110616 h 110615"/>
                <a:gd name="connsiteX2" fmla="*/ 0 w 110615"/>
                <a:gd name="connsiteY2" fmla="*/ 0 h 110615"/>
                <a:gd name="connsiteX3" fmla="*/ 110615 w 110615"/>
                <a:gd name="connsiteY3" fmla="*/ 0 h 110615"/>
                <a:gd name="connsiteX4" fmla="*/ 22079 w 110615"/>
                <a:gd name="connsiteY4" fmla="*/ 88523 h 110615"/>
                <a:gd name="connsiteX5" fmla="*/ 88502 w 110615"/>
                <a:gd name="connsiteY5" fmla="*/ 88523 h 110615"/>
                <a:gd name="connsiteX6" fmla="*/ 88502 w 110615"/>
                <a:gd name="connsiteY6" fmla="*/ 22099 h 110615"/>
                <a:gd name="connsiteX7" fmla="*/ 22099 w 110615"/>
                <a:gd name="connsiteY7" fmla="*/ 22099 h 1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615" h="110615">
                  <a:moveTo>
                    <a:pt x="110615" y="110616"/>
                  </a:moveTo>
                  <a:lnTo>
                    <a:pt x="0" y="110616"/>
                  </a:lnTo>
                  <a:lnTo>
                    <a:pt x="0" y="0"/>
                  </a:lnTo>
                  <a:lnTo>
                    <a:pt x="110615" y="0"/>
                  </a:lnTo>
                  <a:close/>
                  <a:moveTo>
                    <a:pt x="22079" y="88523"/>
                  </a:moveTo>
                  <a:lnTo>
                    <a:pt x="88502" y="88523"/>
                  </a:lnTo>
                  <a:lnTo>
                    <a:pt x="88502" y="22099"/>
                  </a:lnTo>
                  <a:lnTo>
                    <a:pt x="22099" y="2209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xmlns="" id="{CB84D468-F6E9-453A-B79C-8D4D334A61F6}"/>
                </a:ext>
              </a:extLst>
            </p:cNvPr>
            <p:cNvSpPr/>
            <p:nvPr/>
          </p:nvSpPr>
          <p:spPr>
            <a:xfrm>
              <a:off x="1538236" y="3892542"/>
              <a:ext cx="377055" cy="377048"/>
            </a:xfrm>
            <a:custGeom>
              <a:avLst/>
              <a:gdLst>
                <a:gd name="connsiteX0" fmla="*/ 377055 w 377055"/>
                <a:gd name="connsiteY0" fmla="*/ 377048 h 377048"/>
                <a:gd name="connsiteX1" fmla="*/ 0 w 377055"/>
                <a:gd name="connsiteY1" fmla="*/ 377048 h 377048"/>
                <a:gd name="connsiteX2" fmla="*/ 0 w 377055"/>
                <a:gd name="connsiteY2" fmla="*/ 0 h 377048"/>
                <a:gd name="connsiteX3" fmla="*/ 377055 w 377055"/>
                <a:gd name="connsiteY3" fmla="*/ 0 h 377048"/>
                <a:gd name="connsiteX4" fmla="*/ 22092 w 377055"/>
                <a:gd name="connsiteY4" fmla="*/ 354956 h 377048"/>
                <a:gd name="connsiteX5" fmla="*/ 354956 w 377055"/>
                <a:gd name="connsiteY5" fmla="*/ 354956 h 377048"/>
                <a:gd name="connsiteX6" fmla="*/ 354956 w 377055"/>
                <a:gd name="connsiteY6" fmla="*/ 22092 h 377048"/>
                <a:gd name="connsiteX7" fmla="*/ 22092 w 377055"/>
                <a:gd name="connsiteY7" fmla="*/ 22092 h 3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055" h="377048">
                  <a:moveTo>
                    <a:pt x="377055" y="377048"/>
                  </a:moveTo>
                  <a:lnTo>
                    <a:pt x="0" y="377048"/>
                  </a:lnTo>
                  <a:lnTo>
                    <a:pt x="0" y="0"/>
                  </a:lnTo>
                  <a:lnTo>
                    <a:pt x="377055" y="0"/>
                  </a:lnTo>
                  <a:close/>
                  <a:moveTo>
                    <a:pt x="22092" y="354956"/>
                  </a:moveTo>
                  <a:lnTo>
                    <a:pt x="354956" y="354956"/>
                  </a:lnTo>
                  <a:lnTo>
                    <a:pt x="354956" y="22092"/>
                  </a:lnTo>
                  <a:lnTo>
                    <a:pt x="22092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xmlns="" id="{AC3B6451-9D8B-4FD3-BAB4-75EDB14A9627}"/>
                </a:ext>
              </a:extLst>
            </p:cNvPr>
            <p:cNvSpPr/>
            <p:nvPr/>
          </p:nvSpPr>
          <p:spPr>
            <a:xfrm>
              <a:off x="15830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xmlns="" id="{571AF86C-CADE-459E-80C2-911C046A2FC9}"/>
                </a:ext>
              </a:extLst>
            </p:cNvPr>
            <p:cNvSpPr/>
            <p:nvPr/>
          </p:nvSpPr>
          <p:spPr>
            <a:xfrm>
              <a:off x="162726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xmlns="" id="{F4F1FB5D-9E32-4CC5-AF85-5A3C1C354BB2}"/>
                </a:ext>
              </a:extLst>
            </p:cNvPr>
            <p:cNvSpPr/>
            <p:nvPr/>
          </p:nvSpPr>
          <p:spPr>
            <a:xfrm>
              <a:off x="167148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221EC595-2EC3-4166-AF0A-F8ECE96394B4}"/>
                </a:ext>
              </a:extLst>
            </p:cNvPr>
            <p:cNvSpPr/>
            <p:nvPr/>
          </p:nvSpPr>
          <p:spPr>
            <a:xfrm>
              <a:off x="1715714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747BB8A9-2266-46E4-BB74-42D794D97AA6}"/>
                </a:ext>
              </a:extLst>
            </p:cNvPr>
            <p:cNvSpPr/>
            <p:nvPr/>
          </p:nvSpPr>
          <p:spPr>
            <a:xfrm>
              <a:off x="17599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299E4E1F-649D-4D3B-B85E-6A30A2AE6E8F}"/>
                </a:ext>
              </a:extLst>
            </p:cNvPr>
            <p:cNvSpPr/>
            <p:nvPr/>
          </p:nvSpPr>
          <p:spPr>
            <a:xfrm>
              <a:off x="1804160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E6F4A592-516A-448C-A486-D032265B8736}"/>
                </a:ext>
              </a:extLst>
            </p:cNvPr>
            <p:cNvSpPr/>
            <p:nvPr/>
          </p:nvSpPr>
          <p:spPr>
            <a:xfrm>
              <a:off x="1848387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xmlns="" id="{5D637C49-2705-46B9-95C7-D1322161C310}"/>
                </a:ext>
              </a:extLst>
            </p:cNvPr>
            <p:cNvSpPr/>
            <p:nvPr/>
          </p:nvSpPr>
          <p:spPr>
            <a:xfrm>
              <a:off x="1583041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5672241A-5925-4C8F-A5C9-0491FBB54748}"/>
                </a:ext>
              </a:extLst>
            </p:cNvPr>
            <p:cNvSpPr/>
            <p:nvPr/>
          </p:nvSpPr>
          <p:spPr>
            <a:xfrm>
              <a:off x="1848387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40F9D63F-9F28-4A35-B1DD-DB05FB4361F4}"/>
                </a:ext>
              </a:extLst>
            </p:cNvPr>
            <p:cNvSpPr/>
            <p:nvPr/>
          </p:nvSpPr>
          <p:spPr>
            <a:xfrm>
              <a:off x="1583041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xmlns="" id="{5951580B-3074-4683-8B53-B35C2CC02058}"/>
                </a:ext>
              </a:extLst>
            </p:cNvPr>
            <p:cNvSpPr/>
            <p:nvPr/>
          </p:nvSpPr>
          <p:spPr>
            <a:xfrm>
              <a:off x="1848387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xmlns="" id="{B3F5B6DF-DC07-4A6B-B850-F37E25DE3CF6}"/>
                </a:ext>
              </a:extLst>
            </p:cNvPr>
            <p:cNvSpPr/>
            <p:nvPr/>
          </p:nvSpPr>
          <p:spPr>
            <a:xfrm>
              <a:off x="1583041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xmlns="" id="{48750FE0-A5E0-43EC-B18D-124F4932B6EC}"/>
                </a:ext>
              </a:extLst>
            </p:cNvPr>
            <p:cNvSpPr/>
            <p:nvPr/>
          </p:nvSpPr>
          <p:spPr>
            <a:xfrm>
              <a:off x="1848387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xmlns="" id="{D774468C-8E6B-46DB-8FEC-1617B0A604E0}"/>
                </a:ext>
              </a:extLst>
            </p:cNvPr>
            <p:cNvSpPr/>
            <p:nvPr/>
          </p:nvSpPr>
          <p:spPr>
            <a:xfrm>
              <a:off x="1583041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xmlns="" id="{03210FEC-410D-44CC-A9DE-E5C215BBF59B}"/>
                </a:ext>
              </a:extLst>
            </p:cNvPr>
            <p:cNvSpPr/>
            <p:nvPr/>
          </p:nvSpPr>
          <p:spPr>
            <a:xfrm>
              <a:off x="1848387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xmlns="" id="{C1FA1749-47D3-41B2-BA2C-2FA610F77A87}"/>
                </a:ext>
              </a:extLst>
            </p:cNvPr>
            <p:cNvSpPr/>
            <p:nvPr/>
          </p:nvSpPr>
          <p:spPr>
            <a:xfrm>
              <a:off x="1583041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xmlns="" id="{00025070-61A6-4880-AA58-45DD2DEB9C42}"/>
                </a:ext>
              </a:extLst>
            </p:cNvPr>
            <p:cNvSpPr/>
            <p:nvPr/>
          </p:nvSpPr>
          <p:spPr>
            <a:xfrm>
              <a:off x="1848387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xmlns="" id="{99D9EE8B-4D23-4BC3-BB89-AD15F6993FE2}"/>
                </a:ext>
              </a:extLst>
            </p:cNvPr>
            <p:cNvSpPr/>
            <p:nvPr/>
          </p:nvSpPr>
          <p:spPr>
            <a:xfrm>
              <a:off x="15830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xmlns="" id="{E5D1276A-8E0C-49F3-96EA-A0D4EE701F8D}"/>
                </a:ext>
              </a:extLst>
            </p:cNvPr>
            <p:cNvSpPr/>
            <p:nvPr/>
          </p:nvSpPr>
          <p:spPr>
            <a:xfrm>
              <a:off x="162726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xmlns="" id="{EFA77D72-344B-45AB-82F3-33B05F909D31}"/>
                </a:ext>
              </a:extLst>
            </p:cNvPr>
            <p:cNvSpPr/>
            <p:nvPr/>
          </p:nvSpPr>
          <p:spPr>
            <a:xfrm>
              <a:off x="167148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xmlns="" id="{0AA34FD4-DFF3-43D9-8C85-930807EB8FFC}"/>
                </a:ext>
              </a:extLst>
            </p:cNvPr>
            <p:cNvSpPr/>
            <p:nvPr/>
          </p:nvSpPr>
          <p:spPr>
            <a:xfrm>
              <a:off x="1715714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xmlns="" id="{1992D898-B2D6-4315-B967-40CBDDF58547}"/>
                </a:ext>
              </a:extLst>
            </p:cNvPr>
            <p:cNvSpPr/>
            <p:nvPr/>
          </p:nvSpPr>
          <p:spPr>
            <a:xfrm>
              <a:off x="17599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xmlns="" id="{C971D9F4-54E3-4E8D-B2AE-31B5F8A56D4C}"/>
                </a:ext>
              </a:extLst>
            </p:cNvPr>
            <p:cNvSpPr/>
            <p:nvPr/>
          </p:nvSpPr>
          <p:spPr>
            <a:xfrm>
              <a:off x="1804160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xmlns="" id="{9556CE38-2E9D-408A-A80D-D60DE35DC740}"/>
                </a:ext>
              </a:extLst>
            </p:cNvPr>
            <p:cNvSpPr/>
            <p:nvPr/>
          </p:nvSpPr>
          <p:spPr>
            <a:xfrm>
              <a:off x="1848387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xmlns="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xmlns="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0EA024-9488-D2E3-BA1F-E3E71F36803F}"/>
              </a:ext>
            </a:extLst>
          </p:cNvPr>
          <p:cNvSpPr txBox="1"/>
          <p:nvPr/>
        </p:nvSpPr>
        <p:spPr>
          <a:xfrm>
            <a:off x="0" y="413587"/>
            <a:ext cx="546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Methodology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CD03B-8C99-B3D8-7A77-504A16E213A3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393CBA9-DFB0-0D86-1016-F1B021E0BD0C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63AE95A6-06CC-CBB7-FE37-99A3A9D8E14C}"/>
              </a:ext>
            </a:extLst>
          </p:cNvPr>
          <p:cNvSpPr txBox="1">
            <a:spLocks/>
          </p:cNvSpPr>
          <p:nvPr/>
        </p:nvSpPr>
        <p:spPr>
          <a:xfrm>
            <a:off x="147278" y="1304570"/>
            <a:ext cx="7236846" cy="947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Each dataset consists of 1 feature which is text where the messages saved and has 1 label which is spam or ham, they just differ in text content and number of records.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xmlns="" id="{5A3E8781-FE6F-6354-B0E5-3810F66F838B}"/>
              </a:ext>
            </a:extLst>
          </p:cNvPr>
          <p:cNvSpPr txBox="1">
            <a:spLocks/>
          </p:cNvSpPr>
          <p:nvPr/>
        </p:nvSpPr>
        <p:spPr>
          <a:xfrm>
            <a:off x="390532" y="4343497"/>
            <a:ext cx="7236846" cy="631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NOTE: All the dataset was split into two partitions: 80% for training, and 20% for testing. </a:t>
            </a:r>
          </a:p>
        </p:txBody>
      </p: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10" grpId="0" build="p"/>
      <p:bldP spid="11" grpId="0" build="p"/>
      <p:bldP spid="12" grpId="0" build="p"/>
      <p:bldP spid="15" grpId="0" animBg="1"/>
      <p:bldP spid="50" grpId="0" build="p"/>
      <p:bldP spid="5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0E019E83-9399-8F47-1932-770FCDD0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Algorithms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85FB3B1-7AE1-E85B-46D0-DD561BDCDB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Support Vector Machine(SVM)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1BBAC5F-B4E9-B277-96D6-FD0FDC93B65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8460C45-D427-7A44-1793-C124111A1B9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543046" y="1878288"/>
            <a:ext cx="2382371" cy="392482"/>
          </a:xfrm>
        </p:spPr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C9B79A1-D2E4-993E-AE52-A8E01F2639D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374814" y="1337629"/>
            <a:ext cx="718836" cy="3924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6CDDE5B-DA7D-3B0C-639D-D289DB84B0C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275536" y="3443377"/>
            <a:ext cx="2962055" cy="392482"/>
          </a:xfrm>
        </p:spPr>
        <p:txBody>
          <a:bodyPr/>
          <a:lstStyle/>
          <a:p>
            <a:r>
              <a:rPr lang="en-US" dirty="0"/>
              <a:t>Logistic Regression (RL)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8A95BDC3-338F-A593-CDC9-AF83F635002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397145" y="2935375"/>
            <a:ext cx="718836" cy="3924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(5)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89F6AD8-D541-3D98-DE92-1BBF0523FB8F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189629" y="3443377"/>
            <a:ext cx="2382370" cy="392482"/>
          </a:xfrm>
        </p:spPr>
        <p:txBody>
          <a:bodyPr/>
          <a:lstStyle/>
          <a:p>
            <a:r>
              <a:rPr lang="en-US" dirty="0"/>
              <a:t>Decision Tree (DT)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7DA71B42-2A2E-0495-5277-4B6BE9178920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2996685" y="2927778"/>
            <a:ext cx="768258" cy="3924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(4)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11FA4A3-AF3F-B04E-1EB1-5885D8274D7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K-Nearest Neighbors (KNN)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5A50ABE0-5456-BE6B-16A5-0B6BE12582B7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(3)</a:t>
            </a:r>
          </a:p>
        </p:txBody>
      </p:sp>
      <p:grpSp>
        <p:nvGrpSpPr>
          <p:cNvPr id="37" name="Grupo 319">
            <a:extLst>
              <a:ext uri="{FF2B5EF4-FFF2-40B4-BE49-F238E27FC236}">
                <a16:creationId xmlns:a16="http://schemas.microsoft.com/office/drawing/2014/main" xmlns="" id="{07FB95F2-8BCB-507D-6EF4-D5A0711B0FD6}"/>
              </a:ext>
            </a:extLst>
          </p:cNvPr>
          <p:cNvGrpSpPr/>
          <p:nvPr/>
        </p:nvGrpSpPr>
        <p:grpSpPr>
          <a:xfrm>
            <a:off x="8054164" y="229474"/>
            <a:ext cx="731868" cy="715566"/>
            <a:chOff x="5609904" y="2087367"/>
            <a:chExt cx="377062" cy="377062"/>
          </a:xfrm>
        </p:grpSpPr>
        <p:sp>
          <p:nvSpPr>
            <p:cNvPr id="38" name="Forma libre: forma 86">
              <a:extLst>
                <a:ext uri="{FF2B5EF4-FFF2-40B4-BE49-F238E27FC236}">
                  <a16:creationId xmlns:a16="http://schemas.microsoft.com/office/drawing/2014/main" xmlns="" id="{03A75EE0-5259-0889-A067-B0D75B680E8E}"/>
                </a:ext>
              </a:extLst>
            </p:cNvPr>
            <p:cNvSpPr/>
            <p:nvPr/>
          </p:nvSpPr>
          <p:spPr>
            <a:xfrm>
              <a:off x="5720373" y="2197836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: forma 87">
              <a:extLst>
                <a:ext uri="{FF2B5EF4-FFF2-40B4-BE49-F238E27FC236}">
                  <a16:creationId xmlns:a16="http://schemas.microsoft.com/office/drawing/2014/main" xmlns="" id="{7CE18536-5601-0178-867B-C86548820999}"/>
                </a:ext>
              </a:extLst>
            </p:cNvPr>
            <p:cNvSpPr/>
            <p:nvPr/>
          </p:nvSpPr>
          <p:spPr>
            <a:xfrm>
              <a:off x="5609904" y="2087367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0" name="Title 17">
            <a:extLst>
              <a:ext uri="{FF2B5EF4-FFF2-40B4-BE49-F238E27FC236}">
                <a16:creationId xmlns:a16="http://schemas.microsoft.com/office/drawing/2014/main" xmlns="" id="{76D297A0-280A-3419-DA01-1C84C645728F}"/>
              </a:ext>
            </a:extLst>
          </p:cNvPr>
          <p:cNvSpPr txBox="1">
            <a:spLocks/>
          </p:cNvSpPr>
          <p:nvPr/>
        </p:nvSpPr>
        <p:spPr>
          <a:xfrm>
            <a:off x="-3124200" y="440341"/>
            <a:ext cx="7696200" cy="38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Methodology</a:t>
            </a:r>
          </a:p>
        </p:txBody>
      </p:sp>
      <p:pic>
        <p:nvPicPr>
          <p:cNvPr id="41" name="Imagen 47" descr="Forma&#10;&#10;Descripción generada automáticamente">
            <a:extLst>
              <a:ext uri="{FF2B5EF4-FFF2-40B4-BE49-F238E27FC236}">
                <a16:creationId xmlns:a16="http://schemas.microsoft.com/office/drawing/2014/main" xmlns="" id="{56961F79-4D49-24A2-0E0B-CF7E7E7A6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335</Words>
  <Application>Microsoft Office PowerPoint</Application>
  <PresentationFormat>On-screen Show (16:9)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Google Sans</vt:lpstr>
      <vt:lpstr>Raleway</vt:lpstr>
      <vt:lpstr>Roboto</vt:lpstr>
      <vt:lpstr>Söhne</vt:lpstr>
      <vt:lpstr>Space Mono</vt:lpstr>
      <vt:lpstr>Animated IT Services Project Proposal by Slidesgo</vt:lpstr>
      <vt:lpstr>SMS SPAM Detection using Machine learning  </vt:lpstr>
      <vt:lpstr>TABLE OF CONTENTS</vt:lpstr>
      <vt:lpstr>Introduction</vt:lpstr>
      <vt:lpstr>Introduction</vt:lpstr>
      <vt:lpstr>Related Works</vt:lpstr>
      <vt:lpstr>PowerPoint Presentation</vt:lpstr>
      <vt:lpstr>Methodology</vt:lpstr>
      <vt:lpstr>1) Dataset description</vt:lpstr>
      <vt:lpstr>Used Algorithms</vt:lpstr>
      <vt:lpstr>Results and Analysis</vt:lpstr>
      <vt:lpstr>1st Dataset</vt:lpstr>
      <vt:lpstr>2nd Dataset</vt:lpstr>
      <vt:lpstr>3rd Dataset</vt:lpstr>
      <vt:lpstr>Conclusion</vt:lpstr>
      <vt:lpstr>+ Machine learning is a highly effective and robust approach for detecting SMS spam messages, addressing the challenge of unwanted texts.  = Algorithm Performance: Various algorithms and features enhance classification accuracy. Support Vector Machines (SVM) outperformed, achieving an average accuracy of 98.57%, making it the best algorithm for SMS spam detection.  = Versatility of Machine Learning: Beyond spam detection, machine learning is applicable in diverse fields. Predictive capabilities extend to stock prices, sports match outcomes, and problem-solving.  = Continuous Improvement: Machine learning is a valuable tool for humanity, providing solutions and insights. Ongoing advancements ensure continual improvement and better results over time.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Bassel</dc:creator>
  <cp:lastModifiedBy>Ahmed Abd El Rahman</cp:lastModifiedBy>
  <cp:revision>28</cp:revision>
  <dcterms:created xsi:type="dcterms:W3CDTF">2021-10-12T08:06:43Z</dcterms:created>
  <dcterms:modified xsi:type="dcterms:W3CDTF">2023-12-17T18:19:12Z</dcterms:modified>
</cp:coreProperties>
</file>